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hb33OPkThpqfm4WZbdE9GYm9I/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customschemas.google.com/relationships/presentationmetadata" Target="meta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zh-C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1f9566a50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gb1f9566a50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b1f9566a50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7" name="Google Shape;217;gb1f9566a50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b1f9566a50_0_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b1f9566a50_0_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b1f9566a50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b1f9566a50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b1f9566a50_0_1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b1f9566a50_0_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b1f9566a50_0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b1f9566a50_0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1f9566a50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gb1f9566a50_0_1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b1f9566a50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1" name="Google Shape;261;gb1f9566a50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1f9566a50_0_1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gb1f9566a50_0_1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1f9566a50_0_1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5" name="Google Shape;275;gb1f9566a50_0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1f9566a50_0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b1f9566a50_0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b1f9566a50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gb1f9566a50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1f9566a50_0_1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b1f9566a50_0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9b3348d34_0_1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a9b3348d34_0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9b3348d34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a9b3348d34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1f9566a50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b1f9566a50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1f9566a50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gb1f9566a50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1f9566a50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b1f9566a50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1f9566a50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b1f9566a50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b1f9566a50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b1f9566a50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ctrTitle"/>
          </p:nvPr>
        </p:nvSpPr>
        <p:spPr>
          <a:xfrm>
            <a:off x="1595269" y="1122363"/>
            <a:ext cx="9001462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okman Old Styl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0"/>
          <p:cNvSpPr txBox="1"/>
          <p:nvPr>
            <p:ph idx="1" type="subTitle"/>
          </p:nvPr>
        </p:nvSpPr>
        <p:spPr>
          <a:xfrm>
            <a:off x="1595269" y="3602038"/>
            <a:ext cx="9001462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0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/>
          <p:nvPr>
            <p:ph type="title"/>
          </p:nvPr>
        </p:nvSpPr>
        <p:spPr>
          <a:xfrm>
            <a:off x="913806" y="4289372"/>
            <a:ext cx="1036756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okman Old Style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/>
          <p:nvPr>
            <p:ph idx="2" type="pic"/>
          </p:nvPr>
        </p:nvSpPr>
        <p:spPr>
          <a:xfrm>
            <a:off x="913806" y="621321"/>
            <a:ext cx="10367564" cy="3379735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75" name="Google Shape;75;p29"/>
          <p:cNvSpPr txBox="1"/>
          <p:nvPr>
            <p:ph idx="1" type="body"/>
          </p:nvPr>
        </p:nvSpPr>
        <p:spPr>
          <a:xfrm>
            <a:off x="913795" y="5108728"/>
            <a:ext cx="10365998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29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9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9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0"/>
          <p:cNvSpPr txBox="1"/>
          <p:nvPr>
            <p:ph type="title"/>
          </p:nvPr>
        </p:nvSpPr>
        <p:spPr>
          <a:xfrm>
            <a:off x="913795" y="609600"/>
            <a:ext cx="10353762" cy="34248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0"/>
          <p:cNvSpPr txBox="1"/>
          <p:nvPr>
            <p:ph idx="1" type="body"/>
          </p:nvPr>
        </p:nvSpPr>
        <p:spPr>
          <a:xfrm>
            <a:off x="913795" y="4204820"/>
            <a:ext cx="10353761" cy="15921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30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0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0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/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1"/>
          <p:cNvSpPr txBox="1"/>
          <p:nvPr>
            <p:ph idx="1" type="body"/>
          </p:nvPr>
        </p:nvSpPr>
        <p:spPr>
          <a:xfrm>
            <a:off x="1720644" y="3610032"/>
            <a:ext cx="8752299" cy="42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31"/>
          <p:cNvSpPr txBox="1"/>
          <p:nvPr>
            <p:ph idx="2" type="body"/>
          </p:nvPr>
        </p:nvSpPr>
        <p:spPr>
          <a:xfrm>
            <a:off x="913794" y="4204821"/>
            <a:ext cx="10353762" cy="1586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3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1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92" name="Google Shape;92;p31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Rockwell"/>
              <a:buNone/>
            </a:pPr>
            <a:r>
              <a:rPr b="0" i="0" lang="zh-CN" sz="8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1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Rockwell"/>
              <a:buNone/>
            </a:pPr>
            <a:r>
              <a:rPr b="0" i="0" lang="zh-CN" sz="8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2"/>
          <p:cNvSpPr txBox="1"/>
          <p:nvPr>
            <p:ph type="title"/>
          </p:nvPr>
        </p:nvSpPr>
        <p:spPr>
          <a:xfrm>
            <a:off x="913806" y="2126942"/>
            <a:ext cx="10355327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2"/>
          <p:cNvSpPr txBox="1"/>
          <p:nvPr>
            <p:ph idx="1" type="body"/>
          </p:nvPr>
        </p:nvSpPr>
        <p:spPr>
          <a:xfrm>
            <a:off x="913794" y="4650556"/>
            <a:ext cx="10353763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7" name="Google Shape;97;p3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2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3"/>
          <p:cNvSpPr txBox="1"/>
          <p:nvPr>
            <p:ph type="title"/>
          </p:nvPr>
        </p:nvSpPr>
        <p:spPr>
          <a:xfrm>
            <a:off x="913794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3"/>
          <p:cNvSpPr txBox="1"/>
          <p:nvPr>
            <p:ph idx="1" type="body"/>
          </p:nvPr>
        </p:nvSpPr>
        <p:spPr>
          <a:xfrm>
            <a:off x="913794" y="2088319"/>
            <a:ext cx="3298956" cy="8233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3" name="Google Shape;103;p33"/>
          <p:cNvSpPr txBox="1"/>
          <p:nvPr>
            <p:ph idx="2" type="body"/>
          </p:nvPr>
        </p:nvSpPr>
        <p:spPr>
          <a:xfrm>
            <a:off x="913794" y="2911624"/>
            <a:ext cx="3298956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4" name="Google Shape;104;p33"/>
          <p:cNvSpPr txBox="1"/>
          <p:nvPr>
            <p:ph idx="3" type="body"/>
          </p:nvPr>
        </p:nvSpPr>
        <p:spPr>
          <a:xfrm>
            <a:off x="4444878" y="2088320"/>
            <a:ext cx="3298558" cy="8233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33"/>
          <p:cNvSpPr txBox="1"/>
          <p:nvPr>
            <p:ph idx="4" type="body"/>
          </p:nvPr>
        </p:nvSpPr>
        <p:spPr>
          <a:xfrm>
            <a:off x="4444878" y="2911624"/>
            <a:ext cx="3299821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6" name="Google Shape;106;p33"/>
          <p:cNvSpPr txBox="1"/>
          <p:nvPr>
            <p:ph idx="5" type="body"/>
          </p:nvPr>
        </p:nvSpPr>
        <p:spPr>
          <a:xfrm>
            <a:off x="7973298" y="2088320"/>
            <a:ext cx="3291211" cy="8233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33"/>
          <p:cNvSpPr txBox="1"/>
          <p:nvPr>
            <p:ph idx="6" type="body"/>
          </p:nvPr>
        </p:nvSpPr>
        <p:spPr>
          <a:xfrm>
            <a:off x="7976346" y="2911624"/>
            <a:ext cx="3291211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8" name="Google Shape;108;p3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33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/>
          <p:nvPr>
            <p:ph type="title"/>
          </p:nvPr>
        </p:nvSpPr>
        <p:spPr>
          <a:xfrm>
            <a:off x="913795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4"/>
          <p:cNvSpPr txBox="1"/>
          <p:nvPr>
            <p:ph idx="1" type="body"/>
          </p:nvPr>
        </p:nvSpPr>
        <p:spPr>
          <a:xfrm>
            <a:off x="913795" y="4195899"/>
            <a:ext cx="329895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34"/>
          <p:cNvSpPr/>
          <p:nvPr>
            <p:ph idx="2" type="pic"/>
          </p:nvPr>
        </p:nvSpPr>
        <p:spPr>
          <a:xfrm>
            <a:off x="1092020" y="2298987"/>
            <a:ext cx="2940050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15" name="Google Shape;115;p34"/>
          <p:cNvSpPr txBox="1"/>
          <p:nvPr>
            <p:ph idx="3" type="body"/>
          </p:nvPr>
        </p:nvSpPr>
        <p:spPr>
          <a:xfrm>
            <a:off x="913795" y="4772161"/>
            <a:ext cx="3298955" cy="1019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6" name="Google Shape;116;p34"/>
          <p:cNvSpPr txBox="1"/>
          <p:nvPr>
            <p:ph idx="4" type="body"/>
          </p:nvPr>
        </p:nvSpPr>
        <p:spPr>
          <a:xfrm>
            <a:off x="4442701" y="4195899"/>
            <a:ext cx="329898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7" name="Google Shape;117;p34"/>
          <p:cNvSpPr/>
          <p:nvPr>
            <p:ph idx="5" type="pic"/>
          </p:nvPr>
        </p:nvSpPr>
        <p:spPr>
          <a:xfrm>
            <a:off x="4568996" y="2298987"/>
            <a:ext cx="2930525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18" name="Google Shape;118;p34"/>
          <p:cNvSpPr txBox="1"/>
          <p:nvPr>
            <p:ph idx="6" type="body"/>
          </p:nvPr>
        </p:nvSpPr>
        <p:spPr>
          <a:xfrm>
            <a:off x="4441348" y="4772160"/>
            <a:ext cx="3300336" cy="1019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9" name="Google Shape;119;p34"/>
          <p:cNvSpPr txBox="1"/>
          <p:nvPr>
            <p:ph idx="7" type="body"/>
          </p:nvPr>
        </p:nvSpPr>
        <p:spPr>
          <a:xfrm>
            <a:off x="7973423" y="4195899"/>
            <a:ext cx="32899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0"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34"/>
          <p:cNvSpPr/>
          <p:nvPr>
            <p:ph idx="8" type="pic"/>
          </p:nvPr>
        </p:nvSpPr>
        <p:spPr>
          <a:xfrm>
            <a:off x="8152803" y="2298987"/>
            <a:ext cx="2932113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21" name="Google Shape;121;p34"/>
          <p:cNvSpPr txBox="1"/>
          <p:nvPr>
            <p:ph idx="9" type="body"/>
          </p:nvPr>
        </p:nvSpPr>
        <p:spPr>
          <a:xfrm>
            <a:off x="7973298" y="4772161"/>
            <a:ext cx="3294258" cy="1019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2" name="Google Shape;122;p3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4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5"/>
          <p:cNvSpPr txBox="1"/>
          <p:nvPr>
            <p:ph idx="1" type="body"/>
          </p:nvPr>
        </p:nvSpPr>
        <p:spPr>
          <a:xfrm rot="5400000">
            <a:off x="4243108" y="-1233249"/>
            <a:ext cx="3695136" cy="10353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35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5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35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6"/>
          <p:cNvSpPr txBox="1"/>
          <p:nvPr>
            <p:ph type="title"/>
          </p:nvPr>
        </p:nvSpPr>
        <p:spPr>
          <a:xfrm rot="5400000">
            <a:off x="7405428" y="1929071"/>
            <a:ext cx="5181601" cy="25426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6"/>
          <p:cNvSpPr txBox="1"/>
          <p:nvPr>
            <p:ph idx="1" type="body"/>
          </p:nvPr>
        </p:nvSpPr>
        <p:spPr>
          <a:xfrm rot="5400000">
            <a:off x="2152346" y="-628953"/>
            <a:ext cx="5181601" cy="7658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36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6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6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1229244" y="657226"/>
            <a:ext cx="9733512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 sz="3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1229244" y="3602038"/>
            <a:ext cx="9733512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913795" y="2088319"/>
            <a:ext cx="5106004" cy="3702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2" type="body"/>
          </p:nvPr>
        </p:nvSpPr>
        <p:spPr>
          <a:xfrm>
            <a:off x="6173403" y="2088319"/>
            <a:ext cx="5094154" cy="3702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3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/>
          <p:nvPr>
            <p:ph type="title"/>
          </p:nvPr>
        </p:nvSpPr>
        <p:spPr>
          <a:xfrm>
            <a:off x="913795" y="609600"/>
            <a:ext cx="1035376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" type="body"/>
          </p:nvPr>
        </p:nvSpPr>
        <p:spPr>
          <a:xfrm>
            <a:off x="1141804" y="2088320"/>
            <a:ext cx="4879199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4"/>
          <p:cNvSpPr txBox="1"/>
          <p:nvPr>
            <p:ph idx="2" type="body"/>
          </p:nvPr>
        </p:nvSpPr>
        <p:spPr>
          <a:xfrm>
            <a:off x="913795" y="2912232"/>
            <a:ext cx="5107208" cy="287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4"/>
          <p:cNvSpPr txBox="1"/>
          <p:nvPr>
            <p:ph idx="3" type="body"/>
          </p:nvPr>
        </p:nvSpPr>
        <p:spPr>
          <a:xfrm>
            <a:off x="6402003" y="2088320"/>
            <a:ext cx="4865554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4"/>
          <p:cNvSpPr txBox="1"/>
          <p:nvPr>
            <p:ph idx="4" type="body"/>
          </p:nvPr>
        </p:nvSpPr>
        <p:spPr>
          <a:xfrm>
            <a:off x="6172200" y="2912232"/>
            <a:ext cx="5095357" cy="287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2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5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5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6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/>
          <p:nvPr>
            <p:ph type="title"/>
          </p:nvPr>
        </p:nvSpPr>
        <p:spPr>
          <a:xfrm>
            <a:off x="917228" y="609600"/>
            <a:ext cx="3932237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okman Old Style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" type="body"/>
          </p:nvPr>
        </p:nvSpPr>
        <p:spPr>
          <a:xfrm>
            <a:off x="5078064" y="609600"/>
            <a:ext cx="6189492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27"/>
          <p:cNvSpPr txBox="1"/>
          <p:nvPr>
            <p:ph idx="2" type="body"/>
          </p:nvPr>
        </p:nvSpPr>
        <p:spPr>
          <a:xfrm>
            <a:off x="917228" y="2971800"/>
            <a:ext cx="3932237" cy="2819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7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7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7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/>
          <p:nvPr>
            <p:ph type="title"/>
          </p:nvPr>
        </p:nvSpPr>
        <p:spPr>
          <a:xfrm>
            <a:off x="917227" y="609600"/>
            <a:ext cx="5929773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/>
          <p:nvPr>
            <p:ph idx="2" type="pic"/>
          </p:nvPr>
        </p:nvSpPr>
        <p:spPr>
          <a:xfrm>
            <a:off x="7424804" y="758881"/>
            <a:ext cx="3255356" cy="4883038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68" name="Google Shape;68;p28"/>
          <p:cNvSpPr txBox="1"/>
          <p:nvPr>
            <p:ph idx="1" type="body"/>
          </p:nvPr>
        </p:nvSpPr>
        <p:spPr>
          <a:xfrm>
            <a:off x="913794" y="2971800"/>
            <a:ext cx="593495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8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8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8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 b="1" i="0" sz="3400" u="none" cap="none" strike="noStrike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9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2" name="Google Shape;12;p19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"/>
          <p:cNvSpPr txBox="1"/>
          <p:nvPr>
            <p:ph type="ctrTitle"/>
          </p:nvPr>
        </p:nvSpPr>
        <p:spPr>
          <a:xfrm>
            <a:off x="5837850" y="1395725"/>
            <a:ext cx="5924400" cy="42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课前颂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看视频: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浅谈因果关系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串讲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法义讨论 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课后回向</a:t>
            </a:r>
            <a:endParaRPr sz="36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2" name="Google Shape;14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2" y="0"/>
            <a:ext cx="478172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b1f9566a50_0_62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b1f9566a50_0_62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一个一生行善的人会堕落原因：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今生所做的善业的能力不是很强、成熟会很慢，就有可能先堕落再上升。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所以，不要说一点正知正见都没有的人，就连修证比较不错的那些外道仙人，他们在因果知见上也都是迷惑的。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这是因为因果循 环错综复杂、贯穿三世，唯有佛彻底知道前后的一切来龙去脉，而其他人只能知道中间的一部分。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这些外道仙人通常很有学问，也有 一些世间神通，他们往往根据自己看到的某些情形，如某人前世行 善，后世堕落，便轻下结论，说因果是不存在的，并因此著书立说， 迷惑了很多人，从而渐渐形成一个教派，断见便由此产生了。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gb1f9566a50_0_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b1f9566a50_0_62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1f9566a50_0_74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b1f9566a50_0_74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常见</a:t>
            </a: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有些人虽然有神通，但看得不是很远。 他们用神通看到自己来自于色界，在做天人的时候，梵天、帝释就存在了，现在自己死了，但回头看去，帝释、梵天还没有死。往后看，往前看，一直没有看出来他们是什么时候诞生的，什么时候死亡的。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这时他就认为，梵天、帝释以下的众生才会有生死，而梵天、 帝释是常住不灭的。他们把这个观点写进书里，于是很多人跟着他学， 就又形成了一个教派。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常见和断见就是这样来的。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b1f9566a50_0_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b1f9566a50_0_74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b1f9566a50_0_83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b1f9566a50_0_83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如果因果存在，善良的人怎么会遭到不幸的原因：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举例：一个农民春天种地，他把仅有的粮食都播了种， 家里就没有粮食了，要等五六个月以后才会丰收，而现在他却是一个没有饭吃的穷人。现在没有粮食是因为他去年没有好好种地，没有获得丰收，所以把种子播下去后，便没有余粮可吃， 这与他今年的辛勤劳作没有直接关系。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同样，参加法会或放生与现在的病痛灾难也没有直接的联系，因为病痛灾难是过去世所造恶业 成熟的显现。 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gb1f9566a50_0_8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b1f9566a50_0_83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1f9566a50_0_95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b1f9566a50_0_95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一起都是命中注定的吗？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个别外道认为，一切显现都是由业力来安排，一个人的一生过 得好与不好，甚至连吃一顿饭是早是迟都是命中注定的，是没有办法改变的，但佛教却并不承认这一观点。 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佛教认为：无论病痛也好，灾难也好，都有多种因缘。有些病是前世造成的病，也叫业力病，这种病无论花多少钱，采用多么高明的医疗手段，都无法治愈，这有可能跟因果有关系。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假如你只是感冒头痛发烧，也不能排除是因果的原因，但也不是一定由前世的 因所导致。所以，有些事物确实跟因果有联系，有些却跟因果没有直接的关联，佛教一直强调不堕二边，在因果上也是如此。 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gb1f9566a50_0_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b1f9566a50_0_105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b1f9566a50_0_105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因果不存在吗？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还有另一些世间人根本不承认因果，这也是错误的。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我们要走中间的路，不堕二边。痛苦和快乐跟因果是否有关，以我们现在的 智慧和感官是没法确定的。综上所述，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一般情况下，我们现在做得好与不好，是跟以后的果必然关联，但跟现在的显现没有直接关系， </a:t>
            </a: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当然，特殊因缘除外。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有些人杀生，偷盗，但是生活还是过的好好的，为什么他们没有受到报应呢？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原因是和刚才种地的例子一样，杀生偷盗是违背了自然的规律的。必然会遭到报应，只是时间没有到而已。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gb1f9566a50_0_10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b1f9566a50_0_115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b1f9566a50_0_115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举例：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在经书里还讲述了另外一个例子。以前，有一个国王杀害了阿罗汉。第二天，在他所辖的领土内，下了无数的珠宝雨。在以后的连续六天中，天降的宝物一天比一天珍贵，但第八天却降下铺天盖地的黄土，全国所有的人都被埋葬于黄土之下，一命呜呼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为什么会这样呢？因为他过去世曾造过殊胜 的善业，现在虽作了极大的恶业，但当两种不同的业相遇时，原来的善业先成熟，自然得到大的善报，当福报享尽后，立即恶报现前。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因果成熟的顺序也不是人为安排的，也是一种自然规律。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如果想更多地了解因果方面的问题，可以看《俱舍论》第四品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gb1f9566a50_0_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1f9566a50_0_124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b1f9566a50_0_124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4.不定业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这种因不论是善是恶，因能力微弱，所以当碰到其他违缘时，就不会发生果了。对于恶业，要制造一种违缘使它变成不定业，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这个违缘就是忏悔。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后悔和发誓不造恶，是转定业为不定业的两个关键条件。 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对于往昔曾经造过、现在已经不能回忆的恶业，我们可以这样观想：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无始以来我所做的一切罪业，无论是有意或无意做的，都是不应该的。并如同服了毒药一般，对它生起强烈的恐惧和后悔心， 并发誓从此再也不做，这样就可以令无始以来所造的一切恶业都变成不定业，这是很有意义且十分重要的。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gb1f9566a50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b1f9566a50_0_133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b1f9566a50_0_133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4.不定业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如果不能这样做，现在我们也没有去杀生等等，现在做的善根是有漏的善根，如果不回向的话，我们凡夫人发一个强烈的嗔恨心，当下便可摧毁长时所积的善业，因为凡夫的这些善根都是靠不住的，现在做得好，以后做得好不好，谁也没把握。我们以前肯定做了很多不善的业，很厉害的业，但是我们看不见，如果不忏悔的话，以后肯定会出来的。现在做的很好，但是还会堕落的，所以很危险。必须要忏悔，没有一个罪业是不可以忏悔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恶业有不定业，善业也有不定业，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善业的不定业就是要想办法保存下来，方法就是回向，更好的方法是知道空性，知道所做的善业是如幻如梦的。所以回向是最好的办法。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gb1f9566a50_0_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b1f9566a50_0_140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  三、</a:t>
            </a: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证明</a:t>
            </a: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因果的</a:t>
            </a: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存在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b1f9566a50_0_140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4.不定业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我们需要尽量把恶业都变成不定业，把善业都变成定业。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证明因果的存在？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佛教讲缘起现象，因缘和合。缘起是什么呢？缘起就是有了因就肯定有果，内外所有的事物，都是缘起的现象，因缘的结果。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在世间的一切有为法中，没有任何因是不结果的。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gb1f9566a50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1f9566a50_0_149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  三、证明因果的存在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b1f9566a50_0_149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证明因果的存在？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有些</a:t>
            </a: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病人只能活一个月到两三个月，结果病人通过行善，如放生或修长寿法， 在两三个月后，依然活着并且活得很好，当医生再检查时，发现病 灶消失了，这种情况无论在藏地或汉地，甚至全世界都有发生，这既不是传说也不是神话，而是一个个活生生的事实，由此可以证明，因果是存在的。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同样的，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有些人一生无论怎样努力也发不了财，他的经营操作并没有问题，但终身受穷；有些人没怎么努力，却一生荣华富贵；还有诸如健康不 健康，长寿不长寿都是这样。 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gb1f9566a50_0_1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"/>
          <p:cNvSpPr txBox="1"/>
          <p:nvPr>
            <p:ph type="ctrTitle"/>
          </p:nvPr>
        </p:nvSpPr>
        <p:spPr>
          <a:xfrm>
            <a:off x="507375" y="2535950"/>
            <a:ext cx="109944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zh-CN" sz="60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浅谈因果关系</a:t>
            </a:r>
            <a:endParaRPr sz="60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zh-CN" sz="30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本课件结合了视频和课本两边的内容</a:t>
            </a:r>
            <a:endParaRPr sz="300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8" name="Google Shape;14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375" y="373050"/>
            <a:ext cx="970000" cy="9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1f9566a50_0_157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  三、证明因果的存在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b1f9566a50_0_157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证明因果的存在？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例如，西藏历史上有个国王为了让穷人富起来，曾三次把西藏所有贵族的财产平分给老百姓，但是过了一段时间，情况又恢复原样，穷人还是穷人，贵族依然是贵族，国王也就没办法了。那些富裕之人并不全是聪明和能干的，那些不富有的人也并非愚蠢和懒惰，这多半也跟因果有关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60年代，富农地主等把地和房子都分给穷人，但是慢慢的，现在又恢复原状了。当然，不是说这里所指的富和穷全都是命中注定的，富了就不用去干活，穷了也不必再努力，但从这些事件中，也基本上看得出因果的关系与规律。 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gb1f9566a50_0_1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1f9566a50_0_164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  三、证明因果的存在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b1f9566a50_0_164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证明因果的存在？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父母造业，子女受报吗</a:t>
            </a: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有些父母造了很严重的罪业，他们的子女会感受到这个报应。《俱舍论》解释说，这些子女本身就有那种恶因的存在，当父母造了大恶业后，由于他们与子女的密切关系，就促使子女的恶因提前成熟而感受果报。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想要直接证明因果的存在是很难的，因为我们的肉眼无法看见前世的因和后世的果， 但是用间接的方法，如上述的例子，就完全可以证明因果的相续存 在。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3" name="Google Shape;293;gb1f9566a50_0_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b1f9566a50_0_174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总结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b1f9566a50_0_174"/>
          <p:cNvSpPr txBox="1"/>
          <p:nvPr>
            <p:ph idx="1" type="body"/>
          </p:nvPr>
        </p:nvSpPr>
        <p:spPr>
          <a:xfrm>
            <a:off x="753600" y="1529225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--佛教的见解是缘起，缘起包含了许多内容，从名言谛来讲，就是有因必有果。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--有因必然有果，无因就不会有果。 若渴求人天福报或快乐，就要去种快乐的因，快乐的因就是行善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--若想避免痛苦和灾难，就不要种痛苦的因，痛苦的因就是造恶。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gb1f9566a50_0_1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8"/>
          <p:cNvSpPr txBox="1"/>
          <p:nvPr>
            <p:ph type="title"/>
          </p:nvPr>
        </p:nvSpPr>
        <p:spPr>
          <a:xfrm>
            <a:off x="2701075" y="639825"/>
            <a:ext cx="57303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Font typeface="Bookman Old Style"/>
              <a:buNone/>
            </a:pPr>
            <a:r>
              <a:rPr b="1" lang="zh-CN" sz="3060"/>
              <a:t>                    </a:t>
            </a:r>
            <a:br>
              <a:rPr b="1" lang="zh-CN" sz="3060"/>
            </a:br>
            <a:r>
              <a:rPr lang="zh-CN" sz="3959">
                <a:solidFill>
                  <a:srgbClr val="555555"/>
                </a:solidFill>
              </a:rPr>
              <a:t>    </a:t>
            </a:r>
            <a:r>
              <a:rPr lang="zh-CN" sz="3959">
                <a:solidFill>
                  <a:schemeClr val="dk1"/>
                </a:solidFill>
              </a:rPr>
              <a:t>    </a:t>
            </a:r>
            <a:br>
              <a:rPr lang="zh-CN" sz="3959">
                <a:solidFill>
                  <a:schemeClr val="dk1"/>
                </a:solidFill>
              </a:rPr>
            </a:br>
            <a:endParaRPr sz="3959">
              <a:solidFill>
                <a:schemeClr val="dk1"/>
              </a:solidFill>
            </a:endParaRPr>
          </a:p>
        </p:txBody>
      </p:sp>
      <p:sp>
        <p:nvSpPr>
          <p:cNvPr id="306" name="Google Shape;306;p18"/>
          <p:cNvSpPr txBox="1"/>
          <p:nvPr/>
        </p:nvSpPr>
        <p:spPr>
          <a:xfrm>
            <a:off x="3788100" y="277900"/>
            <a:ext cx="4615800" cy="9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zh-CN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b="1" i="0" lang="zh-CN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问题讨论</a:t>
            </a:r>
            <a:endParaRPr b="1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33333"/>
              </a:solidFill>
              <a:highlight>
                <a:srgbClr val="333333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i="0" sz="3000" u="none" cap="none" strike="noStrike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33333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07" name="Google Shape;307;p18"/>
          <p:cNvSpPr txBox="1"/>
          <p:nvPr/>
        </p:nvSpPr>
        <p:spPr>
          <a:xfrm>
            <a:off x="815350" y="1858325"/>
            <a:ext cx="10744500" cy="42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1.学完这一课，对你最大的感受是什么？</a:t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b="1" lang="zh-CN" sz="2400">
                <a:solidFill>
                  <a:srgbClr val="333333"/>
                </a:solidFill>
              </a:rPr>
              <a:t>业果成熟的4种不同的时间</a:t>
            </a: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3.</a:t>
            </a:r>
            <a:r>
              <a:rPr b="1" lang="zh-CN" sz="2400">
                <a:solidFill>
                  <a:srgbClr val="333333"/>
                </a:solidFill>
              </a:rPr>
              <a:t>如何把善的不定业转为定业</a:t>
            </a: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b="1" lang="zh-CN" sz="2400">
                <a:solidFill>
                  <a:srgbClr val="333333"/>
                </a:solidFill>
              </a:rPr>
              <a:t>如何把不善的定业转为不定业</a:t>
            </a: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zh-CN" sz="24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b="1" lang="zh-CN" sz="2400">
                <a:solidFill>
                  <a:srgbClr val="333333"/>
                </a:solidFill>
              </a:rPr>
              <a:t>既然有因必然有果，那我们现在是不是不用努力，反正努力也没有用呢？</a:t>
            </a:r>
            <a:endParaRPr b="1" sz="24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2400">
                <a:solidFill>
                  <a:srgbClr val="333333"/>
                </a:solidFill>
              </a:rPr>
              <a:t>6.为什么父母造罪，孩子会受果报呢？</a:t>
            </a:r>
            <a:endParaRPr b="1" sz="24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2400">
                <a:solidFill>
                  <a:srgbClr val="333333"/>
                </a:solidFill>
              </a:rPr>
              <a:t>7.什么样的原因造成了果成熟的速度不一样？</a:t>
            </a:r>
            <a:endParaRPr b="1" sz="24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725" y="317100"/>
            <a:ext cx="921500" cy="9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9b3348d34_0_130"/>
          <p:cNvSpPr txBox="1"/>
          <p:nvPr>
            <p:ph type="ctrTitle"/>
          </p:nvPr>
        </p:nvSpPr>
        <p:spPr>
          <a:xfrm>
            <a:off x="677400" y="1589325"/>
            <a:ext cx="10837200" cy="19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zh-CN" sz="36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  </a:t>
            </a:r>
            <a:r>
              <a:rPr lang="zh-CN" sz="60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       </a:t>
            </a:r>
            <a:endParaRPr sz="6000">
              <a:solidFill>
                <a:srgbClr val="55555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ga9b3348d34_0_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375" y="373050"/>
            <a:ext cx="970000" cy="9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a9b3348d34_0_130"/>
          <p:cNvSpPr txBox="1"/>
          <p:nvPr/>
        </p:nvSpPr>
        <p:spPr>
          <a:xfrm>
            <a:off x="1777725" y="761800"/>
            <a:ext cx="8790600" cy="14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lang="zh-CN" sz="600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浅谈因果关系</a:t>
            </a:r>
            <a:endParaRPr b="0" i="0" sz="1400" u="none" cap="none" strike="noStrike">
              <a:solidFill>
                <a:srgbClr val="00000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6" name="Google Shape;156;ga9b3348d34_0_130"/>
          <p:cNvSpPr txBox="1"/>
          <p:nvPr/>
        </p:nvSpPr>
        <p:spPr>
          <a:xfrm>
            <a:off x="821000" y="2073050"/>
            <a:ext cx="11145300" cy="43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3000">
                <a:solidFill>
                  <a:srgbClr val="333333"/>
                </a:solidFill>
              </a:rPr>
              <a:t>一、关于因果的解释</a:t>
            </a:r>
            <a:endParaRPr b="1" sz="30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3000">
                <a:solidFill>
                  <a:srgbClr val="333333"/>
                </a:solidFill>
              </a:rPr>
              <a:t>二、果成熟的四种时间</a:t>
            </a:r>
            <a:endParaRPr b="1" sz="3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3000">
                <a:solidFill>
                  <a:srgbClr val="333333"/>
                </a:solidFill>
              </a:rPr>
              <a:t>三、证明因果的存在</a:t>
            </a:r>
            <a:endParaRPr b="1" sz="3000">
              <a:solidFill>
                <a:srgbClr val="333333"/>
              </a:solidFill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3000">
                <a:solidFill>
                  <a:srgbClr val="333333"/>
                </a:solidFill>
              </a:rPr>
              <a:t>总结</a:t>
            </a:r>
            <a:endParaRPr b="1" sz="3000">
              <a:solidFill>
                <a:srgbClr val="333333"/>
              </a:solidFill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zh-CN" sz="32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3200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9b3348d34_0_3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一、</a:t>
            </a: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关于因果的解释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a9b3348d34_0_3"/>
          <p:cNvSpPr txBox="1"/>
          <p:nvPr>
            <p:ph idx="1" type="body"/>
          </p:nvPr>
        </p:nvSpPr>
        <p:spPr>
          <a:xfrm>
            <a:off x="809075" y="1514400"/>
            <a:ext cx="10902300" cy="47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唯识宗所阐述的观点：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他们认为，每一 个人从无始以来到成佛之间，都有一个心的相续，此心相续有时候 有眼、耳、鼻、舌等五识，有时候没有，但无论它有怎样不同的分别， 总有一个恒时不灭的存在，就叫阿赖耶识。造了业以后，就会在阿 赖耶识里播下一个种子。 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因（或业）的本性：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下雪的时候，如果将墨水倒在雪里，雪就变成了墨水的颜色，雪化之后，在地上仍可以看到这种颜色。同样的， 如果以烦恼去造业，当这个烦恼消失的时候，这个业就会留在阿赖耶识上。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ga9b3348d34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1f9566a50_0_5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一、关于因果的解释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b1f9566a50_0_5"/>
          <p:cNvSpPr txBox="1"/>
          <p:nvPr>
            <p:ph idx="1" type="body"/>
          </p:nvPr>
        </p:nvSpPr>
        <p:spPr>
          <a:xfrm>
            <a:off x="768425" y="1514400"/>
            <a:ext cx="5342400" cy="47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因（或业）的本性：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业（或因）是一种特殊的能力，就像稻谷的种子，虽然我们肉眼看不出它能生出稻芽，但它确实蕴藏着这样的能力。同样， 当阿赖耶识上播下一个业的“种子”，经过一段时间，在因缘成熟后， 它就会产生“果”，这个果也叫报应。</a:t>
            </a: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所以，因（或业）的本性就 是阿赖耶识上这种特殊的能力。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gb1f9566a50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b1f9566a50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0075" y="1514400"/>
            <a:ext cx="4157600" cy="50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1f9566a50_0_14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一、关于因果的解释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b1f9566a50_0_14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因（或业）的本性：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又</a:t>
            </a: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举例大米的种子，我们肉眼看不出来种子里面发芽的能力，同样的，阿赖耶识在机缘成熟的时候，就会发生果。这就是报应。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果成熟的时间：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当一个人杀生、偷盗的行为完成以后，在他的阿赖耶识上就会留下这个行为的种子。这颗种子什么时候发芽是不定的。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种子发芽时间不定的原因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gb1f9566a50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gb1f9566a50_0_14"/>
          <p:cNvCxnSpPr/>
          <p:nvPr/>
        </p:nvCxnSpPr>
        <p:spPr>
          <a:xfrm flipH="1" rot="10800000">
            <a:off x="4330975" y="5028075"/>
            <a:ext cx="711900" cy="504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gb1f9566a50_0_14"/>
          <p:cNvCxnSpPr/>
          <p:nvPr/>
        </p:nvCxnSpPr>
        <p:spPr>
          <a:xfrm>
            <a:off x="4330975" y="5532375"/>
            <a:ext cx="711900" cy="48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gb1f9566a50_0_14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400">
                <a:solidFill>
                  <a:srgbClr val="333333"/>
                </a:solidFill>
                <a:latin typeface="Rockwell"/>
                <a:ea typeface="Rockwell"/>
                <a:cs typeface="Rockwell"/>
                <a:sym typeface="Rockwell"/>
              </a:rPr>
              <a:t>种子本身的种类有差别，水果，蔬菜等发芽的时间是不一样的</a:t>
            </a:r>
            <a:r>
              <a:rPr b="1" lang="zh-CN" sz="2400">
                <a:latin typeface="Rockwell"/>
                <a:ea typeface="Rockwell"/>
                <a:cs typeface="Rockwell"/>
                <a:sym typeface="Rockwell"/>
              </a:rPr>
              <a:t>。</a:t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82" name="Google Shape;182;gb1f9566a50_0_14"/>
          <p:cNvSpPr txBox="1"/>
          <p:nvPr/>
        </p:nvSpPr>
        <p:spPr>
          <a:xfrm>
            <a:off x="5042875" y="5829025"/>
            <a:ext cx="43902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400">
                <a:solidFill>
                  <a:srgbClr val="333333"/>
                </a:solidFill>
                <a:latin typeface="Rockwell"/>
                <a:ea typeface="Rockwell"/>
                <a:cs typeface="Rockwell"/>
                <a:sym typeface="Rockwell"/>
              </a:rPr>
              <a:t>环境，气候也有差别</a:t>
            </a:r>
            <a:endParaRPr b="1" sz="2400">
              <a:solidFill>
                <a:srgbClr val="333333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b1f9566a50_0_26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b1f9566a50_0_26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果成熟的时间：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同样的，不同的因，果成熟的时间也不同。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1.今生报应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年轻的时候造业，年老的时候得报应。或者是很快当下就能见到果报。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造成果在不同时机成熟的原因是有对境的差别和动机的差别。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举例：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对境是僧众的话和对境是普遍人是不一样的。僧众在佛经里面叫做福田。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同样是杀生，杀生的念头很强烈，想了很久的时间，这个果报很快会成熟的。虽然是杀生，但是不是很强烈，同样有果报，但不会很快看到果报。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gb1f9566a50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b1f9566a50_0_26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1f9566a50_0_36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b1f9566a50_0_36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2.下一世一定会成熟的果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第二世的时候一定会有报应。比如造五无间罪之类的大恶业或大善业，在下一世一定会报应。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3.是虽然肯定有果报，但成熟期不定，或许三四代以后，或许更长时间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4.是也许有果报，也许没有果报：有些因的能力很差，遇到其他的对治力的话，会转为不定的果报。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前面三种称为定业，第四种叫做不定业。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gb1f9566a50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b1f9566a50_0_36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1f9566a50_0_47"/>
          <p:cNvSpPr txBox="1"/>
          <p:nvPr>
            <p:ph type="title"/>
          </p:nvPr>
        </p:nvSpPr>
        <p:spPr>
          <a:xfrm>
            <a:off x="3450350" y="663325"/>
            <a:ext cx="6048900" cy="10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300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4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二、果成熟的四种时间</a:t>
            </a:r>
            <a:endParaRPr sz="40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b1f9566a50_0_47"/>
          <p:cNvSpPr txBox="1"/>
          <p:nvPr>
            <p:ph idx="1" type="body"/>
          </p:nvPr>
        </p:nvSpPr>
        <p:spPr>
          <a:xfrm>
            <a:off x="768425" y="1514400"/>
            <a:ext cx="10444500" cy="49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业的这四种不同的能力唯有佛是全知的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其他的普通人乃至具有神通的外道和小乘阿罗汉也不能彻底了解。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一个一生行善的人会堕落原因：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虽然他今生行善， 没有造什么恶业，但是，我们并不知道他过去世是怎样的。也许他 今生是行善之人，他的上一世和上上一世还是行善之人，但再往前 推就不一定了，可能在很多世以前他造了恶业。他今生所做善业不属于现世报应和下一世报应的业，而是属于第三 种定业，即它有果报，但也许在几千年、几万年，甚至于几百万年 之后才会发生。</a:t>
            </a:r>
            <a:endParaRPr b="1" sz="2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zh-CN" sz="2400">
                <a:solidFill>
                  <a:srgbClr val="660000"/>
                </a:solidFill>
                <a:latin typeface="Arial"/>
                <a:ea typeface="Arial"/>
                <a:cs typeface="Arial"/>
                <a:sym typeface="Arial"/>
              </a:rPr>
              <a:t>虽然我们现在做得很好，但如果不能清除过去世所造的恶业，其果报就会一直等着我们，这种业一旦发生果报，是没法回避的，只有暂时堕下去了。</a:t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2400">
              <a:solidFill>
                <a:srgbClr val="66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gb1f9566a50_0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050" y="269075"/>
            <a:ext cx="1000850" cy="1000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b1f9566a50_0_47"/>
          <p:cNvSpPr txBox="1"/>
          <p:nvPr/>
        </p:nvSpPr>
        <p:spPr>
          <a:xfrm>
            <a:off x="5042875" y="4716625"/>
            <a:ext cx="6320100" cy="4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2018-07-03T23:14:17Z</dcterms:created>
  <dc:creator>Joyce Liu</dc:creator>
</cp:coreProperties>
</file>